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65" r:id="rId2"/>
    <p:sldId id="264" r:id="rId3"/>
    <p:sldId id="266" r:id="rId4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4EA72E"/>
    <a:srgbClr val="145A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40"/>
  </p:normalViewPr>
  <p:slideViewPr>
    <p:cSldViewPr snapToGrid="0">
      <p:cViewPr>
        <p:scale>
          <a:sx n="75" d="100"/>
          <a:sy n="75" d="100"/>
        </p:scale>
        <p:origin x="-82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07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59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9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16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47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23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05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76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984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964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52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79BF34-66A7-D540-8187-8B9C4AF8F1BC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0D086A-6E85-674C-A41F-DC14D3941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5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g"/><Relationship Id="rId3" Type="http://schemas.openxmlformats.org/officeDocument/2006/relationships/image" Target="../media/image26.jpg"/><Relationship Id="rId7" Type="http://schemas.openxmlformats.org/officeDocument/2006/relationships/image" Target="../media/image30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g"/><Relationship Id="rId5" Type="http://schemas.openxmlformats.org/officeDocument/2006/relationships/image" Target="../media/image28.jpg"/><Relationship Id="rId10" Type="http://schemas.openxmlformats.org/officeDocument/2006/relationships/image" Target="../media/image33.png"/><Relationship Id="rId4" Type="http://schemas.openxmlformats.org/officeDocument/2006/relationships/image" Target="../media/image27.jpg"/><Relationship Id="rId9" Type="http://schemas.openxmlformats.org/officeDocument/2006/relationships/image" Target="../media/image3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25082-B92E-05FA-918A-15E4BA83C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F445E3B7-7280-FFFE-B9D9-1A82B764F794}"/>
              </a:ext>
            </a:extLst>
          </p:cNvPr>
          <p:cNvCxnSpPr>
            <a:cxnSpLocks/>
          </p:cNvCxnSpPr>
          <p:nvPr/>
        </p:nvCxnSpPr>
        <p:spPr>
          <a:xfrm flipV="1">
            <a:off x="8662408" y="4211778"/>
            <a:ext cx="1108125" cy="205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774DE10C-2F81-B716-00C6-FD304F1C3485}"/>
              </a:ext>
            </a:extLst>
          </p:cNvPr>
          <p:cNvCxnSpPr>
            <a:cxnSpLocks/>
          </p:cNvCxnSpPr>
          <p:nvPr/>
        </p:nvCxnSpPr>
        <p:spPr>
          <a:xfrm flipH="1">
            <a:off x="8918615" y="4524186"/>
            <a:ext cx="1229487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1FA868CF-CE1E-E14F-F79F-FFAC33734F91}"/>
              </a:ext>
            </a:extLst>
          </p:cNvPr>
          <p:cNvCxnSpPr>
            <a:cxnSpLocks/>
          </p:cNvCxnSpPr>
          <p:nvPr/>
        </p:nvCxnSpPr>
        <p:spPr>
          <a:xfrm flipV="1">
            <a:off x="5190669" y="4339960"/>
            <a:ext cx="1997566" cy="45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1A7CC651-BF34-B750-B28E-51024AF97D3C}"/>
              </a:ext>
            </a:extLst>
          </p:cNvPr>
          <p:cNvCxnSpPr>
            <a:cxnSpLocks/>
          </p:cNvCxnSpPr>
          <p:nvPr/>
        </p:nvCxnSpPr>
        <p:spPr>
          <a:xfrm flipV="1">
            <a:off x="8662408" y="2703898"/>
            <a:ext cx="1108125" cy="205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D132476D-5507-0AF9-F617-F1E7DC5DACDE}"/>
              </a:ext>
            </a:extLst>
          </p:cNvPr>
          <p:cNvCxnSpPr>
            <a:cxnSpLocks/>
          </p:cNvCxnSpPr>
          <p:nvPr/>
        </p:nvCxnSpPr>
        <p:spPr>
          <a:xfrm flipH="1">
            <a:off x="8918615" y="3016306"/>
            <a:ext cx="1229487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4AC1847-829D-FBDC-8D8E-4D3EB6E6E6BF}"/>
                  </a:ext>
                </a:extLst>
              </p:cNvPr>
              <p:cNvSpPr txBox="1"/>
              <p:nvPr/>
            </p:nvSpPr>
            <p:spPr>
              <a:xfrm>
                <a:off x="1728451" y="316580"/>
                <a:ext cx="1736912" cy="5016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30" dirty="0"/>
                  <a:t>Sampled Image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3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330" i="1">
                          <a:latin typeface="Cambria Math" panose="02040503050406030204" pitchFamily="18" charset="0"/>
                        </a:rPr>
                        <m:t> ~</m:t>
                      </m:r>
                      <m:sSub>
                        <m:sSubPr>
                          <m:ctrlPr>
                            <a:rPr lang="en-US" sz="133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33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33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330">
                              <a:latin typeface="Cambria Math" panose="02040503050406030204" pitchFamily="18" charset="0"/>
                            </a:rPr>
                            <m:t>true</m:t>
                          </m:r>
                        </m:sub>
                      </m:sSub>
                    </m:oMath>
                  </m:oMathPara>
                </a14:m>
                <a:endParaRPr lang="en-US" sz="133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4AC1847-829D-FBDC-8D8E-4D3EB6E6E6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8451" y="316580"/>
                <a:ext cx="1736912" cy="501676"/>
              </a:xfrm>
              <a:prstGeom prst="rect">
                <a:avLst/>
              </a:prstGeom>
              <a:blipFill>
                <a:blip r:embed="rId2"/>
                <a:stretch>
                  <a:fillRect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CDAFF29-3D9E-7EE5-5A01-C158F389B13C}"/>
              </a:ext>
            </a:extLst>
          </p:cNvPr>
          <p:cNvSpPr txBox="1"/>
          <p:nvPr/>
        </p:nvSpPr>
        <p:spPr>
          <a:xfrm>
            <a:off x="9843069" y="373975"/>
            <a:ext cx="1566322" cy="29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0" dirty="0">
                <a:ea typeface="Cambria Math" panose="02040503050406030204" pitchFamily="18" charset="0"/>
              </a:rPr>
              <a:t>Observable</a:t>
            </a:r>
            <a:endParaRPr lang="en-US" sz="1330" dirty="0">
              <a:latin typeface="Cambria Math" panose="02040503050406030204" pitchFamily="18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63168C-BB7D-52CF-DC7B-FA3E90F4D01D}"/>
              </a:ext>
            </a:extLst>
          </p:cNvPr>
          <p:cNvCxnSpPr>
            <a:cxnSpLocks/>
          </p:cNvCxnSpPr>
          <p:nvPr/>
        </p:nvCxnSpPr>
        <p:spPr>
          <a:xfrm flipV="1">
            <a:off x="2422466" y="1298805"/>
            <a:ext cx="2042092" cy="14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0C7C4E2-EA09-E42C-0F64-1CE8BC6FFA30}"/>
              </a:ext>
            </a:extLst>
          </p:cNvPr>
          <p:cNvCxnSpPr>
            <a:cxnSpLocks/>
          </p:cNvCxnSpPr>
          <p:nvPr/>
        </p:nvCxnSpPr>
        <p:spPr>
          <a:xfrm flipH="1">
            <a:off x="3457644" y="1590675"/>
            <a:ext cx="1733025" cy="707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95C5B76-BA6E-C231-EB8D-7B739ABCD4DE}"/>
                  </a:ext>
                </a:extLst>
              </p:cNvPr>
              <p:cNvSpPr txBox="1"/>
              <p:nvPr/>
            </p:nvSpPr>
            <p:spPr>
              <a:xfrm>
                <a:off x="3564415" y="983423"/>
                <a:ext cx="669842" cy="2970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30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ℱ</m:t>
                      </m:r>
                    </m:oMath>
                  </m:oMathPara>
                </a14:m>
                <a:endParaRPr lang="en-US" sz="1330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95C5B76-BA6E-C231-EB8D-7B739ABCD4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4415" y="983423"/>
                <a:ext cx="669842" cy="29700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3B799B6-29AA-FAD9-30EE-0C67F087AE76}"/>
                  </a:ext>
                </a:extLst>
              </p:cNvPr>
              <p:cNvSpPr txBox="1"/>
              <p:nvPr/>
            </p:nvSpPr>
            <p:spPr>
              <a:xfrm>
                <a:off x="3589663" y="1631007"/>
                <a:ext cx="669842" cy="2970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330" i="1">
                              <a:solidFill>
                                <a:srgbClr val="145A7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330" i="1">
                              <a:solidFill>
                                <a:srgbClr val="145A7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ℱ</m:t>
                          </m:r>
                        </m:e>
                        <m:sup>
                          <m:r>
                            <a:rPr lang="en-US" sz="1330" i="1">
                              <a:solidFill>
                                <a:srgbClr val="145A7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1330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3B799B6-29AA-FAD9-30EE-0C67F087AE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9663" y="1631007"/>
                <a:ext cx="669842" cy="29700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945EBA0-E03B-67E0-DF46-F93A4ED17D2A}"/>
              </a:ext>
            </a:extLst>
          </p:cNvPr>
          <p:cNvCxnSpPr>
            <a:cxnSpLocks/>
          </p:cNvCxnSpPr>
          <p:nvPr/>
        </p:nvCxnSpPr>
        <p:spPr>
          <a:xfrm>
            <a:off x="6051175" y="1298805"/>
            <a:ext cx="371935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5298944-6AEE-AE9C-CFCC-30C8461316B2}"/>
                  </a:ext>
                </a:extLst>
              </p:cNvPr>
              <p:cNvSpPr txBox="1"/>
              <p:nvPr/>
            </p:nvSpPr>
            <p:spPr>
              <a:xfrm>
                <a:off x="6106197" y="1011275"/>
                <a:ext cx="3443622" cy="2776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1200" i="1">
                        <a:solidFill>
                          <a:srgbClr val="4EA72E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</m:oMath>
                </a14:m>
                <a:r>
                  <a:rPr lang="en-US" sz="1200" dirty="0">
                    <a:solidFill>
                      <a:srgbClr val="4EA72E"/>
                    </a:solidFill>
                    <a:ea typeface="Cambria Math" panose="02040503050406030204" pitchFamily="18" charset="0"/>
                  </a:rPr>
                  <a:t>Measurement noise</a:t>
                </a:r>
                <a14:m>
                  <m:oMath xmlns:m="http://schemas.openxmlformats.org/officeDocument/2006/math">
                    <m:r>
                      <a:rPr lang="en-US" sz="1200" i="1">
                        <a:solidFill>
                          <a:srgbClr val="4EA72E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200" i="1">
                        <a:solidFill>
                          <a:srgbClr val="4EA72E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endParaRPr lang="en-US" sz="1200" dirty="0">
                  <a:solidFill>
                    <a:srgbClr val="4EA72E"/>
                  </a:solidFill>
                </a:endParaRPr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5298944-6AEE-AE9C-CFCC-30C8461316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6197" y="1011275"/>
                <a:ext cx="3443622" cy="277650"/>
              </a:xfrm>
              <a:prstGeom prst="rect">
                <a:avLst/>
              </a:prstGeom>
              <a:blipFill>
                <a:blip r:embed="rId5"/>
                <a:stretch>
                  <a:fillRect t="-2222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8F6D2D7-595A-1D28-8580-FA7460CDA9C4}"/>
              </a:ext>
            </a:extLst>
          </p:cNvPr>
          <p:cNvCxnSpPr>
            <a:cxnSpLocks/>
          </p:cNvCxnSpPr>
          <p:nvPr/>
        </p:nvCxnSpPr>
        <p:spPr>
          <a:xfrm flipH="1">
            <a:off x="6211174" y="1590675"/>
            <a:ext cx="4123363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9D987D7-0409-B29A-D54A-A781A20DB9B3}"/>
              </a:ext>
            </a:extLst>
          </p:cNvPr>
          <p:cNvSpPr txBox="1"/>
          <p:nvPr/>
        </p:nvSpPr>
        <p:spPr>
          <a:xfrm>
            <a:off x="6211174" y="1595699"/>
            <a:ext cx="3641791" cy="28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45A7A"/>
                </a:solidFill>
              </a:rPr>
              <a:t>*Full Bayesian Pipeline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C8FA4E1-888F-BBFC-5B21-C97798D7A3A8}"/>
                  </a:ext>
                </a:extLst>
              </p:cNvPr>
              <p:cNvSpPr txBox="1"/>
              <p:nvPr/>
            </p:nvSpPr>
            <p:spPr>
              <a:xfrm>
                <a:off x="9832702" y="2216878"/>
                <a:ext cx="1576690" cy="2732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1141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sz="1141" i="1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̃"/>
                          <m:ctrlP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ℱ</m:t>
                          </m:r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sz="1141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C8FA4E1-888F-BBFC-5B21-C97798D7A3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32702" y="2216878"/>
                <a:ext cx="1576690" cy="273280"/>
              </a:xfrm>
              <a:prstGeom prst="rect">
                <a:avLst/>
              </a:prstGeom>
              <a:blipFill>
                <a:blip r:embed="rId6"/>
                <a:stretch>
                  <a:fillRect t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C6667A31-4381-B2D1-D6A5-DCD10CFA52D5}"/>
              </a:ext>
            </a:extLst>
          </p:cNvPr>
          <p:cNvSpPr txBox="1"/>
          <p:nvPr/>
        </p:nvSpPr>
        <p:spPr>
          <a:xfrm>
            <a:off x="8644303" y="2242233"/>
            <a:ext cx="1226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6"/>
                </a:solidFill>
              </a:rPr>
              <a:t>Make Observation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9FB98D-6C64-2DC8-45AD-8C27CDD5A320}"/>
              </a:ext>
            </a:extLst>
          </p:cNvPr>
          <p:cNvSpPr txBox="1"/>
          <p:nvPr/>
        </p:nvSpPr>
        <p:spPr>
          <a:xfrm>
            <a:off x="8810844" y="3017723"/>
            <a:ext cx="1059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45A7A"/>
                </a:solidFill>
              </a:rPr>
              <a:t>Full Bayesian Pipeline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19ACCF1-D96D-A543-0631-570928FC324A}"/>
                  </a:ext>
                </a:extLst>
              </p:cNvPr>
              <p:cNvSpPr txBox="1"/>
              <p:nvPr/>
            </p:nvSpPr>
            <p:spPr>
              <a:xfrm>
                <a:off x="7234154" y="1962968"/>
                <a:ext cx="1576690" cy="468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41" dirty="0">
                    <a:ea typeface="Cambria Math" panose="02040503050406030204" pitchFamily="18" charset="0"/>
                  </a:rPr>
                  <a:t>Augmented Data</a:t>
                </a:r>
                <a:endParaRPr lang="en-US" sz="114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ℱ</m:t>
                          </m:r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sSub>
                        <m:sSubPr>
                          <m:ctrlPr>
                            <a:rPr lang="en-US" sz="114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141">
                              <a:latin typeface="Cambria Math" panose="02040503050406030204" pitchFamily="18" charset="0"/>
                            </a:rPr>
                            <m:t>approx</m:t>
                          </m:r>
                        </m:sub>
                      </m:sSub>
                    </m:oMath>
                  </m:oMathPara>
                </a14:m>
                <a:endParaRPr lang="en-US" sz="1141" dirty="0"/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19ACCF1-D96D-A543-0631-570928FC32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4154" y="1962968"/>
                <a:ext cx="1576690" cy="46846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>
            <a:extLst>
              <a:ext uri="{FF2B5EF4-FFF2-40B4-BE49-F238E27FC236}">
                <a16:creationId xmlns:a16="http://schemas.microsoft.com/office/drawing/2014/main" id="{DA990794-F2B8-012C-1838-5330B45871E5}"/>
              </a:ext>
            </a:extLst>
          </p:cNvPr>
          <p:cNvSpPr txBox="1"/>
          <p:nvPr/>
        </p:nvSpPr>
        <p:spPr>
          <a:xfrm>
            <a:off x="6106197" y="2304592"/>
            <a:ext cx="1127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6"/>
                </a:solidFill>
              </a:rPr>
              <a:t>Data Augmentation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74D7416-A936-C42E-DD83-3EDEDAFAA1C8}"/>
              </a:ext>
            </a:extLst>
          </p:cNvPr>
          <p:cNvSpPr txBox="1"/>
          <p:nvPr/>
        </p:nvSpPr>
        <p:spPr>
          <a:xfrm>
            <a:off x="6117750" y="3048466"/>
            <a:ext cx="119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45A7A"/>
                </a:solidFill>
              </a:rPr>
              <a:t>*Inverse Data Augmentation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DD1676C-482B-D1BD-951C-0148DB1748C6}"/>
                  </a:ext>
                </a:extLst>
              </p:cNvPr>
              <p:cNvSpPr txBox="1"/>
              <p:nvPr/>
            </p:nvSpPr>
            <p:spPr>
              <a:xfrm>
                <a:off x="4541059" y="3604520"/>
                <a:ext cx="1559865" cy="4434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41" dirty="0">
                    <a:ea typeface="Cambria Math" panose="02040503050406030204" pitchFamily="18" charset="0"/>
                  </a:rPr>
                  <a:t>Augmented Image</a:t>
                </a:r>
                <a:endParaRPr lang="en-US" sz="114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~ </m:t>
                      </m:r>
                      <m:acc>
                        <m:accPr>
                          <m:chr m:val="̃"/>
                          <m:ctrlP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</m:acc>
                    </m:oMath>
                  </m:oMathPara>
                </a14:m>
                <a:endParaRPr lang="en-US" sz="1141" dirty="0"/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DD1676C-482B-D1BD-951C-0148DB1748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1059" y="3604520"/>
                <a:ext cx="1559865" cy="44345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F0A7EAD-AC05-472D-85BD-5F6766B10C56}"/>
              </a:ext>
            </a:extLst>
          </p:cNvPr>
          <p:cNvCxnSpPr>
            <a:cxnSpLocks/>
          </p:cNvCxnSpPr>
          <p:nvPr/>
        </p:nvCxnSpPr>
        <p:spPr>
          <a:xfrm flipV="1">
            <a:off x="3372426" y="4344527"/>
            <a:ext cx="1092132" cy="19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24278BB-06C9-316A-8CD7-17C7C0D979C2}"/>
              </a:ext>
            </a:extLst>
          </p:cNvPr>
          <p:cNvCxnSpPr>
            <a:cxnSpLocks/>
          </p:cNvCxnSpPr>
          <p:nvPr/>
        </p:nvCxnSpPr>
        <p:spPr>
          <a:xfrm flipH="1">
            <a:off x="3457644" y="4635436"/>
            <a:ext cx="1656223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9C35DC4-F14D-02C5-EF26-2D3A9C837A28}"/>
                  </a:ext>
                </a:extLst>
              </p:cNvPr>
              <p:cNvSpPr txBox="1"/>
              <p:nvPr/>
            </p:nvSpPr>
            <p:spPr>
              <a:xfrm>
                <a:off x="7227805" y="3587543"/>
                <a:ext cx="1576689" cy="468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41" dirty="0">
                    <a:ea typeface="Cambria Math" panose="02040503050406030204" pitchFamily="18" charset="0"/>
                  </a:rPr>
                  <a:t>Transformed Data</a:t>
                </a:r>
                <a:endParaRPr lang="en-US" sz="114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ℱ</m:t>
                          </m:r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~</m:t>
                      </m:r>
                      <m:sSub>
                        <m:sSubPr>
                          <m:ctrlPr>
                            <a:rPr lang="en-US" sz="114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141">
                              <a:latin typeface="Cambria Math" panose="02040503050406030204" pitchFamily="18" charset="0"/>
                            </a:rPr>
                            <m:t>approx</m:t>
                          </m:r>
                        </m:sub>
                      </m:sSub>
                    </m:oMath>
                  </m:oMathPara>
                </a14:m>
                <a:endParaRPr lang="en-US" sz="1141" dirty="0"/>
              </a:p>
            </p:txBody>
          </p:sp>
        </mc:Choice>
        <mc:Fallback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9C35DC4-F14D-02C5-EF26-2D3A9C837A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27805" y="3587543"/>
                <a:ext cx="1576689" cy="468462"/>
              </a:xfrm>
              <a:prstGeom prst="rect">
                <a:avLst/>
              </a:prstGeom>
              <a:blipFill>
                <a:blip r:embed="rId9"/>
                <a:stretch>
                  <a:fillRect t="-1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TextBox 49">
            <a:extLst>
              <a:ext uri="{FF2B5EF4-FFF2-40B4-BE49-F238E27FC236}">
                <a16:creationId xmlns:a16="http://schemas.microsoft.com/office/drawing/2014/main" id="{268A843A-B6EA-19AD-9988-A34441F745E5}"/>
              </a:ext>
            </a:extLst>
          </p:cNvPr>
          <p:cNvSpPr txBox="1"/>
          <p:nvPr/>
        </p:nvSpPr>
        <p:spPr>
          <a:xfrm>
            <a:off x="3276750" y="3907814"/>
            <a:ext cx="12643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6"/>
                </a:solidFill>
              </a:rPr>
              <a:t>Image Augmentation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95449ED-0FD0-B411-4B0C-C4F6049A52DF}"/>
              </a:ext>
            </a:extLst>
          </p:cNvPr>
          <p:cNvSpPr txBox="1"/>
          <p:nvPr/>
        </p:nvSpPr>
        <p:spPr>
          <a:xfrm>
            <a:off x="3372152" y="4656759"/>
            <a:ext cx="1168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45A7A"/>
                </a:solidFill>
              </a:rPr>
              <a:t>Inverse Image Augmentation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1011F49-7C02-EF32-98CB-F1258B2D0AF6}"/>
              </a:ext>
            </a:extLst>
          </p:cNvPr>
          <p:cNvSpPr txBox="1"/>
          <p:nvPr/>
        </p:nvSpPr>
        <p:spPr>
          <a:xfrm>
            <a:off x="-12839" y="1224945"/>
            <a:ext cx="1822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Ideal Model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CC89BEB-5CEF-5530-D321-86F0C90EF7D5}"/>
              </a:ext>
            </a:extLst>
          </p:cNvPr>
          <p:cNvSpPr txBox="1"/>
          <p:nvPr/>
        </p:nvSpPr>
        <p:spPr>
          <a:xfrm>
            <a:off x="-4996" y="2454992"/>
            <a:ext cx="18223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Augmentation post hoc</a:t>
            </a:r>
          </a:p>
          <a:p>
            <a:pPr algn="ctr"/>
            <a:r>
              <a:rPr lang="en-US" sz="1400" dirty="0"/>
              <a:t>(Method used in paper)</a:t>
            </a:r>
            <a:endParaRPr lang="en-US" sz="105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3FF8BE0-C51B-715D-0B7C-6C4196D0AC85}"/>
              </a:ext>
            </a:extLst>
          </p:cNvPr>
          <p:cNvSpPr txBox="1"/>
          <p:nvPr/>
        </p:nvSpPr>
        <p:spPr>
          <a:xfrm>
            <a:off x="80471" y="3963490"/>
            <a:ext cx="1736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Augmentation ante hoc</a:t>
            </a:r>
          </a:p>
          <a:p>
            <a:pPr algn="ctr"/>
            <a:r>
              <a:rPr lang="en-US" sz="1400" dirty="0"/>
              <a:t>(Equivalent Method)</a:t>
            </a:r>
            <a:endParaRPr lang="en-US" sz="105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ECBC49AF-E66C-7DA0-33DC-99A4D9889652}"/>
                  </a:ext>
                </a:extLst>
              </p:cNvPr>
              <p:cNvSpPr txBox="1"/>
              <p:nvPr/>
            </p:nvSpPr>
            <p:spPr>
              <a:xfrm>
                <a:off x="9843068" y="724154"/>
                <a:ext cx="1566323" cy="2678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868413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41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1141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141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ℱ</m:t>
                      </m:r>
                      <m:r>
                        <a:rPr lang="en-US" sz="1141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1141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141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sz="1141" dirty="0">
                  <a:solidFill>
                    <a:prstClr val="black"/>
                  </a:solidFill>
                  <a:latin typeface="Aptos" panose="02110004020202020204"/>
                </a:endParaRPr>
              </a:p>
            </p:txBody>
          </p:sp>
        </mc:Choice>
        <mc:Fallback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ECBC49AF-E66C-7DA0-33DC-99A4D98896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3068" y="724154"/>
                <a:ext cx="1566323" cy="26789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97F7C30-6249-EDAA-CAC9-BDBCC613225D}"/>
                  </a:ext>
                </a:extLst>
              </p:cNvPr>
              <p:cNvSpPr txBox="1"/>
              <p:nvPr/>
            </p:nvSpPr>
            <p:spPr>
              <a:xfrm>
                <a:off x="4530773" y="523939"/>
                <a:ext cx="1566323" cy="4434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41" dirty="0">
                    <a:ea typeface="Cambria Math" panose="02040503050406030204" pitchFamily="18" charset="0"/>
                  </a:rPr>
                  <a:t>Transformed Data</a:t>
                </a:r>
                <a:endParaRPr lang="en-US" sz="114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ℱ</m:t>
                      </m:r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~</m:t>
                      </m:r>
                      <m:sSub>
                        <m:sSubPr>
                          <m:ctrlPr>
                            <a:rPr lang="en-US" sz="114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141">
                              <a:latin typeface="Cambria Math" panose="02040503050406030204" pitchFamily="18" charset="0"/>
                            </a:rPr>
                            <m:t>true</m:t>
                          </m:r>
                        </m:sub>
                      </m:sSub>
                    </m:oMath>
                  </m:oMathPara>
                </a14:m>
                <a:endParaRPr lang="en-US" sz="1141" dirty="0"/>
              </a:p>
            </p:txBody>
          </p:sp>
        </mc:Choice>
        <mc:Fallback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97F7C30-6249-EDAA-CAC9-BDBCC61322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0773" y="523939"/>
                <a:ext cx="1566323" cy="44345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1" name="Picture 70" descr="A group of people in graduation gowns and caps&#10;&#10;AI-generated content may be incorrect.">
            <a:extLst>
              <a:ext uri="{FF2B5EF4-FFF2-40B4-BE49-F238E27FC236}">
                <a16:creationId xmlns:a16="http://schemas.microsoft.com/office/drawing/2014/main" id="{169B85BE-2B9E-93F6-F344-3DC3ACF13A3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05830" y="943284"/>
            <a:ext cx="1566322" cy="1044214"/>
          </a:xfrm>
          <a:prstGeom prst="rect">
            <a:avLst/>
          </a:prstGeom>
        </p:spPr>
      </p:pic>
      <p:pic>
        <p:nvPicPr>
          <p:cNvPr id="72" name="Picture 71" descr="A group of people in graduation caps and gowns&#10;&#10;AI-generated content may be incorrect.">
            <a:extLst>
              <a:ext uri="{FF2B5EF4-FFF2-40B4-BE49-F238E27FC236}">
                <a16:creationId xmlns:a16="http://schemas.microsoft.com/office/drawing/2014/main" id="{096E33EF-6486-627B-ED22-54639B22400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43280" y="4008659"/>
            <a:ext cx="1566322" cy="1044214"/>
          </a:xfrm>
          <a:prstGeom prst="rect">
            <a:avLst/>
          </a:prstGeom>
        </p:spPr>
      </p:pic>
      <p:pic>
        <p:nvPicPr>
          <p:cNvPr id="3" name="Picture 2" descr="A group of people in graduation gowns and caps&#10;&#10;AI-generated content may be incorrect.">
            <a:extLst>
              <a:ext uri="{FF2B5EF4-FFF2-40B4-BE49-F238E27FC236}">
                <a16:creationId xmlns:a16="http://schemas.microsoft.com/office/drawing/2014/main" id="{5A52DFFE-39A6-8DA1-4409-AA85C7E499F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05830" y="4008816"/>
            <a:ext cx="1566322" cy="1044214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03D3A329-5173-6446-00D3-F817F80F066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29507" y="939166"/>
            <a:ext cx="1576690" cy="1050425"/>
          </a:xfrm>
          <a:prstGeom prst="rect">
            <a:avLst/>
          </a:prstGeom>
        </p:spPr>
      </p:pic>
      <p:pic>
        <p:nvPicPr>
          <p:cNvPr id="97" name="Picture 96" descr="A group of people in graduation gowns&#10;&#10;AI-generated content may be incorrect.">
            <a:extLst>
              <a:ext uri="{FF2B5EF4-FFF2-40B4-BE49-F238E27FC236}">
                <a16:creationId xmlns:a16="http://schemas.microsoft.com/office/drawing/2014/main" id="{B889AFE1-3657-D51B-2FD2-D6A89E8CADC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852965" y="2429347"/>
            <a:ext cx="1566322" cy="1043518"/>
          </a:xfrm>
          <a:prstGeom prst="rect">
            <a:avLst/>
          </a:prstGeom>
        </p:spPr>
      </p:pic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541D1448-52CC-AFF7-0128-8BD1F2DE0876}"/>
              </a:ext>
            </a:extLst>
          </p:cNvPr>
          <p:cNvCxnSpPr>
            <a:cxnSpLocks/>
          </p:cNvCxnSpPr>
          <p:nvPr/>
        </p:nvCxnSpPr>
        <p:spPr>
          <a:xfrm>
            <a:off x="2434019" y="2755890"/>
            <a:ext cx="203053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D6CB5E05-55B5-D630-6B09-FFDA6A2BC912}"/>
              </a:ext>
            </a:extLst>
          </p:cNvPr>
          <p:cNvCxnSpPr>
            <a:cxnSpLocks/>
          </p:cNvCxnSpPr>
          <p:nvPr/>
        </p:nvCxnSpPr>
        <p:spPr>
          <a:xfrm flipH="1">
            <a:off x="3469197" y="3046278"/>
            <a:ext cx="1644670" cy="707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8544FC30-DB05-DB4F-587B-47EBB6E79D34}"/>
                  </a:ext>
                </a:extLst>
              </p:cNvPr>
              <p:cNvSpPr txBox="1"/>
              <p:nvPr/>
            </p:nvSpPr>
            <p:spPr>
              <a:xfrm>
                <a:off x="3575968" y="2439026"/>
                <a:ext cx="669842" cy="2970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30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ℱ</m:t>
                      </m:r>
                    </m:oMath>
                  </m:oMathPara>
                </a14:m>
                <a:endParaRPr lang="en-US" sz="1330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8544FC30-DB05-DB4F-587B-47EBB6E79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5968" y="2439026"/>
                <a:ext cx="669842" cy="297004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F75FEEC9-1C63-D8A9-EFB5-0D08F991B572}"/>
                  </a:ext>
                </a:extLst>
              </p:cNvPr>
              <p:cNvSpPr txBox="1"/>
              <p:nvPr/>
            </p:nvSpPr>
            <p:spPr>
              <a:xfrm>
                <a:off x="3601216" y="3086610"/>
                <a:ext cx="669842" cy="2970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330" i="1">
                              <a:solidFill>
                                <a:srgbClr val="145A7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330" i="1">
                              <a:solidFill>
                                <a:srgbClr val="145A7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ℱ</m:t>
                          </m:r>
                        </m:e>
                        <m:sup>
                          <m:r>
                            <a:rPr lang="en-US" sz="1330" i="1">
                              <a:solidFill>
                                <a:srgbClr val="145A7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1330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F75FEEC9-1C63-D8A9-EFB5-0D08F991B5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1216" y="3086610"/>
                <a:ext cx="669842" cy="297004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11119DC9-CECD-3B79-4E30-E74674051B9E}"/>
              </a:ext>
            </a:extLst>
          </p:cNvPr>
          <p:cNvCxnSpPr>
            <a:cxnSpLocks/>
          </p:cNvCxnSpPr>
          <p:nvPr/>
        </p:nvCxnSpPr>
        <p:spPr>
          <a:xfrm>
            <a:off x="6062728" y="2754408"/>
            <a:ext cx="1125507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4D7230AD-B7AC-C4ED-7868-4529950E4A32}"/>
              </a:ext>
            </a:extLst>
          </p:cNvPr>
          <p:cNvCxnSpPr>
            <a:cxnSpLocks/>
          </p:cNvCxnSpPr>
          <p:nvPr/>
        </p:nvCxnSpPr>
        <p:spPr>
          <a:xfrm flipH="1">
            <a:off x="6222727" y="3046278"/>
            <a:ext cx="1325695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75C5663-F255-7A52-DFB5-C94C85E4E0DB}"/>
                  </a:ext>
                </a:extLst>
              </p:cNvPr>
              <p:cNvSpPr txBox="1"/>
              <p:nvPr/>
            </p:nvSpPr>
            <p:spPr>
              <a:xfrm>
                <a:off x="4542326" y="1973192"/>
                <a:ext cx="1566323" cy="4434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41" dirty="0">
                    <a:ea typeface="Cambria Math" panose="02040503050406030204" pitchFamily="18" charset="0"/>
                  </a:rPr>
                  <a:t>Transformed Data</a:t>
                </a:r>
                <a:endParaRPr lang="en-US" sz="114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ℱ</m:t>
                      </m:r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~</m:t>
                      </m:r>
                      <m:sSub>
                        <m:sSubPr>
                          <m:ctrlPr>
                            <a:rPr lang="en-US" sz="114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141">
                              <a:latin typeface="Cambria Math" panose="02040503050406030204" pitchFamily="18" charset="0"/>
                            </a:rPr>
                            <m:t>true</m:t>
                          </m:r>
                        </m:sub>
                      </m:sSub>
                    </m:oMath>
                  </m:oMathPara>
                </a14:m>
                <a:endParaRPr lang="en-US" sz="1141" dirty="0"/>
              </a:p>
            </p:txBody>
          </p:sp>
        </mc:Choice>
        <mc:Fallback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75C5663-F255-7A52-DFB5-C94C85E4E0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2326" y="1973192"/>
                <a:ext cx="1566323" cy="443455"/>
              </a:xfrm>
              <a:prstGeom prst="rect">
                <a:avLst/>
              </a:prstGeom>
              <a:blipFill>
                <a:blip r:embed="rId18"/>
                <a:stretch>
                  <a:fillRect t="-1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9" name="Picture 108" descr="A group of people in graduation gowns and caps&#10;&#10;AI-generated content may be incorrect.">
            <a:extLst>
              <a:ext uri="{FF2B5EF4-FFF2-40B4-BE49-F238E27FC236}">
                <a16:creationId xmlns:a16="http://schemas.microsoft.com/office/drawing/2014/main" id="{21E59ECA-3312-EEDE-878D-E69020274DB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17383" y="2398887"/>
            <a:ext cx="1566322" cy="1044214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AA9D9796-2461-EEC7-4A71-34AA760AE33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41060" y="2394769"/>
            <a:ext cx="1576690" cy="1050425"/>
          </a:xfrm>
          <a:prstGeom prst="rect">
            <a:avLst/>
          </a:prstGeom>
        </p:spPr>
      </p:pic>
      <p:pic>
        <p:nvPicPr>
          <p:cNvPr id="114" name="Picture 113" descr="A group of people standing together&#10;&#10;AI-generated content may be incorrect.">
            <a:extLst>
              <a:ext uri="{FF2B5EF4-FFF2-40B4-BE49-F238E27FC236}">
                <a16:creationId xmlns:a16="http://schemas.microsoft.com/office/drawing/2014/main" id="{4393DC16-BDE1-647A-7D6E-3537ED0CE52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227804" y="2392676"/>
            <a:ext cx="1576690" cy="1050425"/>
          </a:xfrm>
          <a:prstGeom prst="rect">
            <a:avLst/>
          </a:prstGeom>
        </p:spPr>
      </p:pic>
      <p:pic>
        <p:nvPicPr>
          <p:cNvPr id="118" name="Picture 117" descr="A group of people standing together&#10;&#10;AI-generated content may be incorrect.">
            <a:extLst>
              <a:ext uri="{FF2B5EF4-FFF2-40B4-BE49-F238E27FC236}">
                <a16:creationId xmlns:a16="http://schemas.microsoft.com/office/drawing/2014/main" id="{76F37E7E-27BA-0883-A85E-3A7C46CA450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852965" y="971684"/>
            <a:ext cx="1566322" cy="1043517"/>
          </a:xfrm>
          <a:prstGeom prst="rect">
            <a:avLst/>
          </a:prstGeom>
        </p:spPr>
      </p:pic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56948C03-7D19-FB88-3DE9-78D95A0D32F2}"/>
              </a:ext>
            </a:extLst>
          </p:cNvPr>
          <p:cNvCxnSpPr>
            <a:cxnSpLocks/>
          </p:cNvCxnSpPr>
          <p:nvPr/>
        </p:nvCxnSpPr>
        <p:spPr>
          <a:xfrm flipH="1">
            <a:off x="6225847" y="4635436"/>
            <a:ext cx="1217218" cy="655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34A6C97B-AAF5-00D8-6435-D2A356F63BFE}"/>
                  </a:ext>
                </a:extLst>
              </p:cNvPr>
              <p:cNvSpPr txBox="1"/>
              <p:nvPr/>
            </p:nvSpPr>
            <p:spPr>
              <a:xfrm>
                <a:off x="6332618" y="4027663"/>
                <a:ext cx="669842" cy="2970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30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ℱ</m:t>
                      </m:r>
                    </m:oMath>
                  </m:oMathPara>
                </a14:m>
                <a:endParaRPr lang="en-US" sz="1330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34A6C97B-AAF5-00D8-6435-D2A356F63B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2618" y="4027663"/>
                <a:ext cx="669842" cy="297004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1D1BD6E8-DD15-B41F-79D0-CBD650E89334}"/>
                  </a:ext>
                </a:extLst>
              </p:cNvPr>
              <p:cNvSpPr txBox="1"/>
              <p:nvPr/>
            </p:nvSpPr>
            <p:spPr>
              <a:xfrm>
                <a:off x="6357866" y="4675247"/>
                <a:ext cx="669842" cy="2970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330" i="1">
                              <a:solidFill>
                                <a:srgbClr val="145A7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330" i="1">
                              <a:solidFill>
                                <a:srgbClr val="145A7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ℱ</m:t>
                          </m:r>
                        </m:e>
                        <m:sup>
                          <m:r>
                            <a:rPr lang="en-US" sz="1330" i="1">
                              <a:solidFill>
                                <a:srgbClr val="145A7A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1330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1D1BD6E8-DD15-B41F-79D0-CBD650E893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7866" y="4675247"/>
                <a:ext cx="669842" cy="297004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6" name="Picture 125" descr="A group of people standing together&#10;&#10;AI-generated content may be incorrect.">
            <a:extLst>
              <a:ext uri="{FF2B5EF4-FFF2-40B4-BE49-F238E27FC236}">
                <a16:creationId xmlns:a16="http://schemas.microsoft.com/office/drawing/2014/main" id="{82350C4E-B528-349F-B9C4-40CC1372145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234154" y="4005553"/>
            <a:ext cx="1576690" cy="10504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5269EF35-0AE9-C512-8529-B198DAE5B669}"/>
                  </a:ext>
                </a:extLst>
              </p:cNvPr>
              <p:cNvSpPr txBox="1"/>
              <p:nvPr/>
            </p:nvSpPr>
            <p:spPr>
              <a:xfrm>
                <a:off x="9832702" y="3724758"/>
                <a:ext cx="1576690" cy="2732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sz="1141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US" sz="1141" i="1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̃"/>
                          <m:ctrlP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ℱ</m:t>
                          </m:r>
                          <m:r>
                            <a:rPr lang="en-US" sz="114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14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sz="1141" dirty="0"/>
              </a:p>
            </p:txBody>
          </p:sp>
        </mc:Choice>
        <mc:Fallback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5269EF35-0AE9-C512-8529-B198DAE5B6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32702" y="3724758"/>
                <a:ext cx="1576690" cy="273280"/>
              </a:xfrm>
              <a:prstGeom prst="rect">
                <a:avLst/>
              </a:prstGeom>
              <a:blipFill>
                <a:blip r:embed="rId23"/>
                <a:stretch>
                  <a:fillRect t="-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" name="TextBox 132">
            <a:extLst>
              <a:ext uri="{FF2B5EF4-FFF2-40B4-BE49-F238E27FC236}">
                <a16:creationId xmlns:a16="http://schemas.microsoft.com/office/drawing/2014/main" id="{F82A3CCA-5EF1-F602-F39A-CA67170BEC11}"/>
              </a:ext>
            </a:extLst>
          </p:cNvPr>
          <p:cNvSpPr txBox="1"/>
          <p:nvPr/>
        </p:nvSpPr>
        <p:spPr>
          <a:xfrm>
            <a:off x="8644303" y="3750113"/>
            <a:ext cx="1226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6"/>
                </a:solidFill>
              </a:rPr>
              <a:t>Make Observation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B284D9A-C852-1124-6F6B-83E447B45195}"/>
              </a:ext>
            </a:extLst>
          </p:cNvPr>
          <p:cNvSpPr txBox="1"/>
          <p:nvPr/>
        </p:nvSpPr>
        <p:spPr>
          <a:xfrm>
            <a:off x="8742117" y="4534067"/>
            <a:ext cx="12294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45A7A"/>
                </a:solidFill>
              </a:rPr>
              <a:t>Full Bayesian Pipeline</a:t>
            </a:r>
          </a:p>
        </p:txBody>
      </p:sp>
      <p:pic>
        <p:nvPicPr>
          <p:cNvPr id="135" name="Picture 134" descr="A group of people in graduation gowns&#10;&#10;AI-generated content may be incorrect.">
            <a:extLst>
              <a:ext uri="{FF2B5EF4-FFF2-40B4-BE49-F238E27FC236}">
                <a16:creationId xmlns:a16="http://schemas.microsoft.com/office/drawing/2014/main" id="{D554D671-E81E-4A49-28B6-BA4F6ED5125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852965" y="4009355"/>
            <a:ext cx="1566322" cy="104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35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A diagram of a scale&#10;&#10;AI-generated content may be incorrect.">
            <a:extLst>
              <a:ext uri="{FF2B5EF4-FFF2-40B4-BE49-F238E27FC236}">
                <a16:creationId xmlns:a16="http://schemas.microsoft.com/office/drawing/2014/main" id="{861A3588-51FA-907B-BFEB-AFBA411F0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906756" cy="4677156"/>
          </a:xfrm>
          <a:prstGeom prst="rect">
            <a:avLst/>
          </a:prstGeom>
        </p:spPr>
      </p:pic>
      <p:pic>
        <p:nvPicPr>
          <p:cNvPr id="56" name="Picture 55" descr="A green and blue gradient bar graph&#10;&#10;AI-generated content may be incorrect.">
            <a:extLst>
              <a:ext uri="{FF2B5EF4-FFF2-40B4-BE49-F238E27FC236}">
                <a16:creationId xmlns:a16="http://schemas.microsoft.com/office/drawing/2014/main" id="{45812965-6CC3-96B9-8821-BB1C48BF5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8656" y="591664"/>
            <a:ext cx="1329358" cy="349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6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729FC2C3-726D-A23B-1D52-33AD68D702BE}"/>
              </a:ext>
            </a:extLst>
          </p:cNvPr>
          <p:cNvSpPr/>
          <p:nvPr/>
        </p:nvSpPr>
        <p:spPr>
          <a:xfrm>
            <a:off x="0" y="-2269709"/>
            <a:ext cx="11338118" cy="119673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graph of a function&#10;&#10;AI-generated content may be incorrect.">
            <a:extLst>
              <a:ext uri="{FF2B5EF4-FFF2-40B4-BE49-F238E27FC236}">
                <a16:creationId xmlns:a16="http://schemas.microsoft.com/office/drawing/2014/main" id="{55F86E24-FC95-45E8-4958-D39CDB926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8090" y="7836277"/>
            <a:ext cx="5116108" cy="1853977"/>
          </a:xfrm>
          <a:prstGeom prst="rect">
            <a:avLst/>
          </a:prstGeom>
        </p:spPr>
      </p:pic>
      <p:pic>
        <p:nvPicPr>
          <p:cNvPr id="33" name="Picture 32" descr="A graph of a function&#10;&#10;AI-generated content may be incorrect.">
            <a:extLst>
              <a:ext uri="{FF2B5EF4-FFF2-40B4-BE49-F238E27FC236}">
                <a16:creationId xmlns:a16="http://schemas.microsoft.com/office/drawing/2014/main" id="{7300D680-58B9-12C5-FC2A-52C42BF55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28455"/>
            <a:ext cx="5116108" cy="1853977"/>
          </a:xfrm>
          <a:prstGeom prst="rect">
            <a:avLst/>
          </a:prstGeom>
        </p:spPr>
      </p:pic>
      <p:pic>
        <p:nvPicPr>
          <p:cNvPr id="35" name="Picture 34" descr="A graph of a function&#10;&#10;AI-generated content may be incorrect.">
            <a:extLst>
              <a:ext uri="{FF2B5EF4-FFF2-40B4-BE49-F238E27FC236}">
                <a16:creationId xmlns:a16="http://schemas.microsoft.com/office/drawing/2014/main" id="{40199B75-9467-4DE1-0920-E52B87821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7183" y="4219809"/>
            <a:ext cx="5116108" cy="1853977"/>
          </a:xfrm>
          <a:prstGeom prst="rect">
            <a:avLst/>
          </a:prstGeom>
        </p:spPr>
      </p:pic>
      <p:pic>
        <p:nvPicPr>
          <p:cNvPr id="37" name="Picture 36" descr="A graph of a number and a square&#10;&#10;AI-generated content may be incorrect.">
            <a:extLst>
              <a:ext uri="{FF2B5EF4-FFF2-40B4-BE49-F238E27FC236}">
                <a16:creationId xmlns:a16="http://schemas.microsoft.com/office/drawing/2014/main" id="{4160FF6B-8F5A-9BE7-1F8C-9053F1739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836532"/>
            <a:ext cx="5116108" cy="1853977"/>
          </a:xfrm>
          <a:prstGeom prst="rect">
            <a:avLst/>
          </a:prstGeom>
        </p:spPr>
      </p:pic>
      <p:pic>
        <p:nvPicPr>
          <p:cNvPr id="39" name="Picture 38" descr="A graph of a function&#10;&#10;AI-generated content may be incorrect.">
            <a:extLst>
              <a:ext uri="{FF2B5EF4-FFF2-40B4-BE49-F238E27FC236}">
                <a16:creationId xmlns:a16="http://schemas.microsoft.com/office/drawing/2014/main" id="{AD1890DB-C690-B051-056D-D5F9F5B345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5945544"/>
            <a:ext cx="5198533" cy="1883846"/>
          </a:xfrm>
          <a:prstGeom prst="rect">
            <a:avLst/>
          </a:prstGeom>
        </p:spPr>
      </p:pic>
      <p:pic>
        <p:nvPicPr>
          <p:cNvPr id="41" name="Picture 40" descr="A graph of a function&#10;&#10;AI-generated content may be incorrect.">
            <a:extLst>
              <a:ext uri="{FF2B5EF4-FFF2-40B4-BE49-F238E27FC236}">
                <a16:creationId xmlns:a16="http://schemas.microsoft.com/office/drawing/2014/main" id="{80A414E1-17E9-17DF-B38F-22AED1A00F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5247" y="5954190"/>
            <a:ext cx="5116108" cy="1853977"/>
          </a:xfrm>
          <a:prstGeom prst="rect">
            <a:avLst/>
          </a:prstGeom>
        </p:spPr>
      </p:pic>
      <p:pic>
        <p:nvPicPr>
          <p:cNvPr id="43" name="Picture 42" descr="A diagram of a graph&#10;&#10;AI-generated content may be incorrect.">
            <a:extLst>
              <a:ext uri="{FF2B5EF4-FFF2-40B4-BE49-F238E27FC236}">
                <a16:creationId xmlns:a16="http://schemas.microsoft.com/office/drawing/2014/main" id="{68023851-4F8C-8A5D-EF07-5A7E55AB22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-2269709"/>
            <a:ext cx="11338118" cy="638450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C4934769-93F7-D62E-4A24-BF68BB5FA0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0226" y="5620584"/>
            <a:ext cx="867892" cy="2521187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78AB05B9-F125-E1F1-D8F5-4B272703EA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34453" y="-1731377"/>
            <a:ext cx="7797787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73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4505</TotalTime>
  <Words>102</Words>
  <Application>Microsoft Office PowerPoint</Application>
  <PresentationFormat>Custom</PresentationFormat>
  <Paragraphs>37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BRANDON MARKS</dc:creator>
  <cp:lastModifiedBy>Yash Satish Dave</cp:lastModifiedBy>
  <cp:revision>9</cp:revision>
  <dcterms:created xsi:type="dcterms:W3CDTF">2025-07-10T17:57:30Z</dcterms:created>
  <dcterms:modified xsi:type="dcterms:W3CDTF">2025-07-18T18:06:13Z</dcterms:modified>
</cp:coreProperties>
</file>

<file path=docProps/thumbnail.jpeg>
</file>